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57" r:id="rId4"/>
    <p:sldId id="261" r:id="rId5"/>
    <p:sldId id="265" r:id="rId6"/>
    <p:sldId id="259" r:id="rId7"/>
    <p:sldId id="260" r:id="rId8"/>
    <p:sldId id="263" r:id="rId9"/>
    <p:sldId id="264" r:id="rId10"/>
    <p:sldId id="266" r:id="rId11"/>
    <p:sldId id="267" r:id="rId12"/>
    <p:sldId id="270" r:id="rId13"/>
    <p:sldId id="269" r:id="rId14"/>
    <p:sldId id="272" r:id="rId15"/>
    <p:sldId id="271" r:id="rId16"/>
    <p:sldId id="273" r:id="rId17"/>
    <p:sldId id="274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59" autoAdjust="0"/>
    <p:restoredTop sz="94660"/>
  </p:normalViewPr>
  <p:slideViewPr>
    <p:cSldViewPr>
      <p:cViewPr varScale="1">
        <p:scale>
          <a:sx n="69" d="100"/>
          <a:sy n="69" d="100"/>
        </p:scale>
        <p:origin x="145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3567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205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302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217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5742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791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240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398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942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067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131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746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1;&#1102;&#1076;&#1084;&#1080;&#1083;&#1072;\Downloads\Pchely_-_ZHuzhzhanie_(iPlayer.fm)_mp3cut.foxcom.su_.mp3" TargetMode="Externa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&#1051;&#1102;&#1076;&#1084;&#1080;&#1083;&#1072;\Downloads\Zvuki_prirody_-_Stryokot_kuznechikov_(iPlayer.fm).mp3" TargetMode="Externa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68760"/>
            <a:ext cx="7772400" cy="2520279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«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НАСЕКОМЫЕ»</a:t>
            </a:r>
            <a:endParaRPr lang="ru-RU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374441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Georgia" pitchFamily="18" charset="0"/>
              </a:rPr>
              <a:t>Самые прожорливые хищники планеты. Их добыча по весу    в несколько раз больше  самого насекомого. Очень быстро летают. У стрекоз  по тридцать тысяч глазков, слепленных вместе с каждой стороны. Верхние глазки различают только чёрные и белые цвета, а нижние - все остальные.</a:t>
            </a:r>
          </a:p>
          <a:p>
            <a:endParaRPr lang="ru-RU" dirty="0">
              <a:latin typeface="Georgia" pitchFamily="18" charset="0"/>
            </a:endParaRPr>
          </a:p>
        </p:txBody>
      </p:sp>
      <p:pic>
        <p:nvPicPr>
          <p:cNvPr id="22530" name="Picture 2" descr="http://im1-tub-ru.yandex.net/i?id=f24d2f0c9c66a1d3efac4d2462433a86-114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620688"/>
            <a:ext cx="4549935" cy="29523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2532" name="AutoShape 4" descr="http://s019.radikal.ru/i638/1207/ff/6ccc648c225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http://s019.radikal.ru/i638/1207/ff/6ccc648c225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6" name="AutoShape 8" descr="http://s019.radikal.ru/i638/1207/ff/6ccc648c225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8" name="AutoShape 10" descr="http://s019.radikal.ru/i638/1207/ff/6ccc648c225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40" name="AutoShape 12" descr="http://s019.radikal.ru/i638/1207/ff/6ccc648c225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42" name="AutoShape 14" descr="http://im0-tub-ru.yandex.net/i?id=0ef91a699b818f87149450ba58407497-30-144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43" name="Picture 15" descr="C:\Users\Людмила\Downloads\i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429000"/>
            <a:ext cx="4589623" cy="305974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2545" name="AutoShape 17" descr="http://im1-tub-ru.yandex.net/i?id=eccbfd227038bf8605656dce0827cce1-04-144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46" name="Picture 18" descr="C:\Users\Людмила\Downloads\i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4005064"/>
            <a:ext cx="3564396" cy="23762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0"/>
            <a:ext cx="2736304" cy="836712"/>
          </a:xfrm>
        </p:spPr>
        <p:txBody>
          <a:bodyPr/>
          <a:lstStyle/>
          <a:p>
            <a:r>
              <a:rPr lang="ru-RU" dirty="0" smtClean="0">
                <a:latin typeface="Georgia" pitchFamily="18" charset="0"/>
              </a:rPr>
              <a:t>Пчела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80728"/>
            <a:ext cx="3168352" cy="1512169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1800" dirty="0" smtClean="0">
                <a:latin typeface="Georgia" pitchFamily="18" charset="0"/>
              </a:rPr>
              <a:t>Домовитая хозяйка </a:t>
            </a:r>
          </a:p>
          <a:p>
            <a:pPr>
              <a:buNone/>
            </a:pPr>
            <a:r>
              <a:rPr lang="ru-RU" sz="1800" dirty="0" smtClean="0">
                <a:latin typeface="Georgia" pitchFamily="18" charset="0"/>
              </a:rPr>
              <a:t>Полетает над лужайкой, </a:t>
            </a:r>
          </a:p>
          <a:p>
            <a:pPr>
              <a:buNone/>
            </a:pPr>
            <a:r>
              <a:rPr lang="ru-RU" sz="1800" dirty="0" smtClean="0">
                <a:latin typeface="Georgia" pitchFamily="18" charset="0"/>
              </a:rPr>
              <a:t>Похлопочет над цветком — </a:t>
            </a:r>
          </a:p>
          <a:p>
            <a:pPr>
              <a:buNone/>
            </a:pPr>
            <a:r>
              <a:rPr lang="ru-RU" sz="1800" dirty="0" smtClean="0">
                <a:latin typeface="Georgia" pitchFamily="18" charset="0"/>
              </a:rPr>
              <a:t>Он поделится медком. </a:t>
            </a:r>
            <a:endParaRPr lang="ru-RU" sz="1800" dirty="0"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5733256"/>
            <a:ext cx="878497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>
                <a:latin typeface="Georgia" pitchFamily="18" charset="0"/>
              </a:rPr>
              <a:t>Пчела проносит в улей нектар, из которого она делает мёд. А в качестве строительного материала использует воск, выделяемый железами на брюшке, и прополис  ( пчелиный клей), который насекомые добывают из почек растений.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23554" name="AutoShape 2" descr="http://im2-tub-ru.yandex.net/i?id=387b5ee3fb69acb861efdb17cb8209ea-123-144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7" name="AutoShape 5" descr="http://im3-tub-ru.yandex.net/i?id=2cd845608a7b8195af98dd2660242547-42-144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0" name="AutoShape 8" descr="http://sinodsk.shem.pnzreg.ru/files/sinodsk_shem_pnzreg_ru/pchel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61" name="Picture 9" descr="C:\Users\Людмила\Downloads\pche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908720"/>
            <a:ext cx="5076056" cy="380704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3555" name="Picture 3" descr="C:\Users\Людмила\Downloads\i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492896"/>
            <a:ext cx="4392488" cy="304929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chely_-_ZHuzhzhanie_(iPlayer.fm)_mp3cut.foxcom.su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532440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213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352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3200"/>
              </a:spcBef>
              <a:buClr>
                <a:srgbClr val="EBEBEB"/>
              </a:buClr>
              <a:buSzPct val="75000"/>
            </a:pPr>
            <a:r>
              <a:rPr lang="ru-RU" sz="2000" dirty="0" smtClean="0">
                <a:latin typeface="Georgia" pitchFamily="18" charset="0"/>
              </a:rPr>
              <a:t>Человек разводит пчел и пользуется результатом их труда - медом</a:t>
            </a:r>
            <a:endParaRPr lang="ru-RU" sz="2000" dirty="0">
              <a:latin typeface="Georgia" pitchFamily="18" charset="0"/>
            </a:endParaRPr>
          </a:p>
        </p:txBody>
      </p:sp>
      <p:sp>
        <p:nvSpPr>
          <p:cNvPr id="26626" name="AutoShape 2" descr="http://im1-tub-ru.yandex.net/i?id=60e0bcb7757f2bdf22e176e3487b3f8b-32-144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9" name="AutoShape 5" descr="http://www.bashinform.ru/upload/iblock/0f1/_preview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30" name="Picture 6" descr="C:\Users\Людмила\Downloads\_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052736"/>
            <a:ext cx="7318262" cy="534662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307975" y="692150"/>
            <a:ext cx="4319588" cy="792163"/>
          </a:xfrm>
        </p:spPr>
        <p:txBody>
          <a:bodyPr/>
          <a:lstStyle/>
          <a:p>
            <a:pPr>
              <a:buNone/>
            </a:pPr>
            <a:r>
              <a:rPr lang="ru-RU" sz="2000" b="0" dirty="0" smtClean="0">
                <a:latin typeface="Georgia" pitchFamily="18" charset="0"/>
              </a:rPr>
              <a:t>Домашние пчелы живут в ульях</a:t>
            </a:r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4294967295"/>
          </p:nvPr>
        </p:nvSpPr>
        <p:spPr>
          <a:xfrm>
            <a:off x="4932363" y="692150"/>
            <a:ext cx="4211637" cy="1008063"/>
          </a:xfrm>
        </p:spPr>
        <p:txBody>
          <a:bodyPr/>
          <a:lstStyle/>
          <a:p>
            <a:pPr>
              <a:buNone/>
            </a:pPr>
            <a:r>
              <a:rPr lang="ru-RU" sz="2000" b="0" dirty="0" smtClean="0">
                <a:latin typeface="Georgia" pitchFamily="18" charset="0"/>
              </a:rPr>
              <a:t>Дикие пчелы строят гнезда на деревьях</a:t>
            </a:r>
          </a:p>
          <a:p>
            <a:endParaRPr lang="ru-RU" dirty="0"/>
          </a:p>
        </p:txBody>
      </p:sp>
      <p:pic>
        <p:nvPicPr>
          <p:cNvPr id="25602" name="Picture 2" descr="C:\Users\Людмила\Downloads\i (5)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400" y="1716237"/>
            <a:ext cx="4122738" cy="43211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5604" name="AutoShape 4" descr="http://fotoohota.spb.ru/g2/main.php/d/2112-2/IMGP2002_1_2_z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05" name="Picture 5" descr="C:\Users\Людмила\Downloads\IMGP2002_1_2_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700808"/>
            <a:ext cx="3818706" cy="43204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5589240"/>
            <a:ext cx="8820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r>
              <a:rPr lang="ru-RU" dirty="0" smtClean="0">
                <a:latin typeface="Georgia" pitchFamily="18" charset="0"/>
              </a:rPr>
              <a:t>Они «поют» при помощи крыльев и у всех  «уши» на передних ногах. Все кузнечики хорошо прыгают, отталкиваясь ногами, спускаются медленно с помощью крыльев.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908720"/>
            <a:ext cx="2664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 ветки на тропинку,</a:t>
            </a:r>
            <a:br>
              <a:rPr lang="ru-RU" dirty="0" smtClean="0"/>
            </a:br>
            <a:r>
              <a:rPr lang="ru-RU" dirty="0" smtClean="0"/>
              <a:t>С травинки на травинку</a:t>
            </a:r>
            <a:br>
              <a:rPr lang="ru-RU" dirty="0" smtClean="0"/>
            </a:br>
            <a:r>
              <a:rPr lang="ru-RU" dirty="0" smtClean="0"/>
              <a:t>Прыгает пружинка —</a:t>
            </a:r>
            <a:br>
              <a:rPr lang="ru-RU" dirty="0" smtClean="0"/>
            </a:br>
            <a:r>
              <a:rPr lang="ru-RU" dirty="0" smtClean="0"/>
              <a:t>Зелёненькая спинка.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7859216" cy="836712"/>
          </a:xfrm>
        </p:spPr>
        <p:txBody>
          <a:bodyPr/>
          <a:lstStyle/>
          <a:p>
            <a:r>
              <a:rPr lang="ru-RU" dirty="0" smtClean="0">
                <a:latin typeface="Georgia" pitchFamily="18" charset="0"/>
              </a:rPr>
              <a:t>Кузнечик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27650" name="AutoShape 2" descr="http://im2-tub-ru.yandex.net/i?id=c208d6ab1df77402b1b382f2e003d78d-61-144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3" name="AutoShape 5" descr="http://im3-tub-ru.yandex.net/i?id=d2f2a89057a5f99c7a9ddd4031a49acd-87-144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1" name="Picture 3" descr="C:\Users\Людмила\Downloads\загруженное (3).jpg"/>
          <p:cNvPicPr>
            <a:picLocks noChangeAspect="1" noChangeArrowheads="1"/>
          </p:cNvPicPr>
          <p:nvPr/>
        </p:nvPicPr>
        <p:blipFill>
          <a:blip r:embed="rId3" cstate="print"/>
          <a:srcRect t="8364"/>
          <a:stretch>
            <a:fillRect/>
          </a:stretch>
        </p:blipFill>
        <p:spPr bwMode="auto">
          <a:xfrm>
            <a:off x="395536" y="2636912"/>
            <a:ext cx="3816424" cy="249956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7654" name="Picture 6" descr="C:\Users\Людмила\Downloads\i (7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980728"/>
            <a:ext cx="5400600" cy="3600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Zvuki_prirody_-_Stryokot_kuznechikov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532440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68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3848" y="260648"/>
            <a:ext cx="28358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Georgia" pitchFamily="18" charset="0"/>
              </a:rPr>
              <a:t>Муравьи</a:t>
            </a:r>
            <a:endParaRPr lang="ru-RU" sz="4400" dirty="0"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124744"/>
            <a:ext cx="4320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Georgia" pitchFamily="18" charset="0"/>
              </a:rPr>
              <a:t>В лесу у пня суетня, беготня: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Народ рабочий целый день хлопочет</a:t>
            </a:r>
            <a:r>
              <a:rPr lang="ru-RU" dirty="0" smtClean="0"/>
              <a:t>. </a:t>
            </a:r>
            <a:endParaRPr lang="ru-RU" dirty="0"/>
          </a:p>
        </p:txBody>
      </p:sp>
      <p:sp>
        <p:nvSpPr>
          <p:cNvPr id="28674" name="AutoShape 2" descr="https://encrypted-tbn2.gstatic.com/images?q=tbn:ANd9GcRMjg_XYRgc9RIvc0FhCsCugNeofnn66R1hy0tXnPrt1K7CAIOQ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7" name="AutoShape 5" descr="http://shkolazhizni.ru/img/content/i70/70784_o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Picture 1" descr="Fire_ants02.jpg"/>
          <p:cNvPicPr>
            <a:picLocks noChangeAspect="1"/>
          </p:cNvPicPr>
          <p:nvPr/>
        </p:nvPicPr>
        <p:blipFill>
          <a:blip r:embed="rId2" cstate="print"/>
          <a:srcRect t="15930" b="9993"/>
          <a:stretch>
            <a:fillRect/>
          </a:stretch>
        </p:blipFill>
        <p:spPr bwMode="auto">
          <a:xfrm>
            <a:off x="4644008" y="1052736"/>
            <a:ext cx="3960440" cy="32403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8675" name="Picture 3" descr="C:\Users\Людмила\Downloads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204864"/>
            <a:ext cx="4297745" cy="30148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8678" name="Picture 6" descr="C:\Users\Людмила\Downloads\70784_or.jpg"/>
          <p:cNvPicPr>
            <a:picLocks noChangeAspect="1" noChangeArrowheads="1"/>
          </p:cNvPicPr>
          <p:nvPr/>
        </p:nvPicPr>
        <p:blipFill>
          <a:blip r:embed="rId4" cstate="print"/>
          <a:srcRect l="5716" t="21130" r="7298" b="10088"/>
          <a:stretch>
            <a:fillRect/>
          </a:stretch>
        </p:blipFill>
        <p:spPr bwMode="auto">
          <a:xfrm>
            <a:off x="4644008" y="4365104"/>
            <a:ext cx="3960440" cy="210958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251520" y="5445224"/>
            <a:ext cx="4104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1788" indent="-331788" defTabSz="565150">
              <a:spcBef>
                <a:spcPts val="3100"/>
              </a:spcBef>
              <a:buClr>
                <a:srgbClr val="EBEBEB"/>
              </a:buClr>
              <a:buSzPct val="75000"/>
            </a:pPr>
            <a:r>
              <a:rPr lang="ru-RU" dirty="0" smtClean="0"/>
              <a:t>      Муравьи живут везде, от городских квартир до Антарктиды.                        Муравьи практически всеядны.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_4cd7bc6224b01.jpg"/>
          <p:cNvPicPr>
            <a:picLocks noChangeAspect="1"/>
          </p:cNvPicPr>
          <p:nvPr/>
        </p:nvPicPr>
        <p:blipFill>
          <a:blip r:embed="rId2" cstate="print"/>
          <a:srcRect l="4376" t="156" r="4376" b="4594"/>
          <a:stretch>
            <a:fillRect/>
          </a:stretch>
        </p:blipFill>
        <p:spPr bwMode="auto">
          <a:xfrm>
            <a:off x="827584" y="980728"/>
            <a:ext cx="7488832" cy="55249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pPr algn="ctr"/>
            <a:r>
              <a:rPr lang="ru-RU" dirty="0" smtClean="0"/>
              <a:t>Как у</a:t>
            </a:r>
            <a:r>
              <a:rPr lang="ru-RU" dirty="0" smtClean="0"/>
              <a:t>строен муравейник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Светлячок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64088" y="1628800"/>
            <a:ext cx="29523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r>
              <a:rPr lang="ru-RU" sz="2000" dirty="0" smtClean="0">
                <a:latin typeface="Georgia" pitchFamily="18" charset="0"/>
              </a:rPr>
              <a:t>Не солнце, не огонь, а светит.</a:t>
            </a:r>
            <a:endParaRPr lang="ru-RU" sz="2000" dirty="0">
              <a:latin typeface="Georgia" pitchFamily="18" charset="0"/>
            </a:endParaRPr>
          </a:p>
        </p:txBody>
      </p:sp>
      <p:sp>
        <p:nvSpPr>
          <p:cNvPr id="29698" name="AutoShape 2" descr="http://i.huffpost.com/gen/1154566/thumbs/o-WHY-DO-FIREFLIES-GLOW-faceboo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0" name="AutoShape 4" descr="https://encrypted-tbn0.gstatic.com/images?q=tbn:ANd9GcQQ4oZUX_92B7cEYCon4fioyouZssceUhFeRnzs655_p0lbk1f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701" name="Picture 5" descr="C:\Users\Людмила\Downloads\images (1).jpg"/>
          <p:cNvPicPr>
            <a:picLocks noChangeAspect="1" noChangeArrowheads="1"/>
          </p:cNvPicPr>
          <p:nvPr/>
        </p:nvPicPr>
        <p:blipFill>
          <a:blip r:embed="rId2" cstate="print"/>
          <a:srcRect l="4948"/>
          <a:stretch>
            <a:fillRect/>
          </a:stretch>
        </p:blipFill>
        <p:spPr bwMode="auto">
          <a:xfrm>
            <a:off x="467544" y="2060848"/>
            <a:ext cx="4149765" cy="27363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9702" name="Picture 6" descr="C:\Users\Людмила\Downloads\загруженное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140968"/>
            <a:ext cx="4248472" cy="30460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/>
          <a:lstStyle/>
          <a:p>
            <a:r>
              <a:rPr lang="ru-RU" dirty="0" smtClean="0">
                <a:latin typeface="Georgia" pitchFamily="18" charset="0"/>
              </a:rPr>
              <a:t>Оса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1746" name="AutoShape 2" descr="https://encrypted-tbn2.gstatic.com/images?q=tbn:ANd9GcQuDs8NHt4_N1Jp4EIE3h4WKBY6abydpKS0rxjCEiIuxNSVXboxr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747" name="Picture 3" descr="C:\Users\Людмила\Downloads\images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268760"/>
            <a:ext cx="5832648" cy="43961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07975" y="5845754"/>
            <a:ext cx="4248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3200"/>
              </a:spcBef>
              <a:buClr>
                <a:srgbClr val="EBEBEB"/>
              </a:buClr>
              <a:buSzPct val="75000"/>
            </a:pPr>
            <a:r>
              <a:rPr lang="ru-RU" dirty="0" smtClean="0"/>
              <a:t>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отличие от пчел, осы не запасают мед. Часто осы строят гнезда в земле.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772816"/>
            <a:ext cx="28083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Georgia" pitchFamily="18" charset="0"/>
              </a:rPr>
              <a:t>Как тигр: усата, полосата,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А жало поострей кинжала.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Жужжит, взлетела в небеса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Любитель сладкого -…</a:t>
            </a:r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ru-RU" dirty="0" smtClean="0">
                <a:latin typeface="Georgia" pitchFamily="18" charset="0"/>
              </a:rPr>
              <a:t>Таракан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5661248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Georgia" pitchFamily="18" charset="0"/>
              </a:rPr>
              <a:t>Тараканы едят практически всё. Обычную еду, книжки, кожаную одежду, даже домашние цветы. Удивительно выносливы и живучи. Целый месяц таракан может ничего не есть.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196752"/>
            <a:ext cx="32403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Georgia" pitchFamily="18" charset="0"/>
              </a:rPr>
              <a:t>П</a:t>
            </a:r>
            <a:r>
              <a:rPr lang="ru-RU" dirty="0" smtClean="0">
                <a:latin typeface="Georgia" pitchFamily="18" charset="0"/>
              </a:rPr>
              <a:t>рячется по углам,</a:t>
            </a:r>
          </a:p>
          <a:p>
            <a:r>
              <a:rPr lang="ru-RU" dirty="0" smtClean="0">
                <a:latin typeface="Georgia" pitchFamily="18" charset="0"/>
              </a:rPr>
              <a:t>Спать мешает по ночам,</a:t>
            </a:r>
          </a:p>
          <a:p>
            <a:r>
              <a:rPr lang="ru-RU" dirty="0" smtClean="0">
                <a:latin typeface="Georgia" pitchFamily="18" charset="0"/>
              </a:rPr>
              <a:t>Неделями не питается,</a:t>
            </a:r>
          </a:p>
          <a:p>
            <a:r>
              <a:rPr lang="ru-RU" dirty="0" smtClean="0">
                <a:latin typeface="Georgia" pitchFamily="18" charset="0"/>
              </a:rPr>
              <a:t>Как вредитель называется?</a:t>
            </a:r>
          </a:p>
          <a:p>
            <a:r>
              <a:rPr lang="ru-RU" dirty="0" smtClean="0">
                <a:latin typeface="Georgia" pitchFamily="18" charset="0"/>
              </a:rPr>
              <a:t/>
            </a:r>
            <a:br>
              <a:rPr lang="ru-RU" dirty="0" smtClean="0">
                <a:latin typeface="Georgia" pitchFamily="18" charset="0"/>
              </a:rPr>
            </a:br>
            <a:endParaRPr lang="ru-RU" dirty="0">
              <a:latin typeface="Georgia" pitchFamily="18" charset="0"/>
            </a:endParaRPr>
          </a:p>
        </p:txBody>
      </p:sp>
      <p:sp>
        <p:nvSpPr>
          <p:cNvPr id="33794" name="AutoShape 2" descr="http://versii.com/photos_new/2009/bank_15901_img_200x230_7841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3795" name="Picture 3" descr="C:\Users\Людмила\Downloads\bank_15901_img_200x230_78413.jpg"/>
          <p:cNvPicPr>
            <a:picLocks noChangeAspect="1" noChangeArrowheads="1"/>
          </p:cNvPicPr>
          <p:nvPr/>
        </p:nvPicPr>
        <p:blipFill>
          <a:blip r:embed="rId2" cstate="print"/>
          <a:srcRect t="7380" r="5128" b="5664"/>
          <a:stretch>
            <a:fillRect/>
          </a:stretch>
        </p:blipFill>
        <p:spPr bwMode="auto">
          <a:xfrm>
            <a:off x="3779912" y="1052736"/>
            <a:ext cx="4824536" cy="446644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3797" name="AutoShape 5" descr="http://im0-tub-ru.yandex.net/i?id=b24449031a369dd731b55c17c20ff685-58-144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3798" name="Picture 6" descr="C:\Users\Людмила\Downloads\i (8).jpg"/>
          <p:cNvPicPr>
            <a:picLocks noChangeAspect="1" noChangeArrowheads="1"/>
          </p:cNvPicPr>
          <p:nvPr/>
        </p:nvPicPr>
        <p:blipFill>
          <a:blip r:embed="rId3" cstate="print"/>
          <a:srcRect l="8850" r="4867"/>
          <a:stretch>
            <a:fillRect/>
          </a:stretch>
        </p:blipFill>
        <p:spPr bwMode="auto">
          <a:xfrm>
            <a:off x="251520" y="2852936"/>
            <a:ext cx="3182753" cy="24482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7"/>
            <a:ext cx="82089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Georgia" pitchFamily="18" charset="0"/>
              </a:rPr>
              <a:t> </a:t>
            </a:r>
            <a:r>
              <a:rPr lang="ru-RU" sz="2000" dirty="0" smtClean="0">
                <a:latin typeface="Georgia" pitchFamily="18" charset="0"/>
              </a:rPr>
              <a:t>Насекомые обитают во всех средах - в воздухе, на земле и в воде</a:t>
            </a:r>
            <a:r>
              <a:rPr lang="ru-RU" dirty="0" smtClean="0">
                <a:latin typeface="Georgia" pitchFamily="18" charset="0"/>
              </a:rPr>
              <a:t>.</a:t>
            </a:r>
            <a:endParaRPr lang="ru-RU" dirty="0"/>
          </a:p>
        </p:txBody>
      </p:sp>
      <p:pic>
        <p:nvPicPr>
          <p:cNvPr id="4" name="Picture 12" descr="Медведка"/>
          <p:cNvPicPr>
            <a:picLocks noChangeAspect="1" noChangeArrowheads="1"/>
          </p:cNvPicPr>
          <p:nvPr/>
        </p:nvPicPr>
        <p:blipFill>
          <a:blip r:embed="rId2" cstate="print"/>
          <a:srcRect t="9310" r="3058"/>
          <a:stretch>
            <a:fillRect/>
          </a:stretch>
        </p:blipFill>
        <p:spPr bwMode="auto">
          <a:xfrm>
            <a:off x="2339752" y="3789040"/>
            <a:ext cx="4218469" cy="27363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8" descr="http://im3-tub-ru.yandex.net/i?id=222ece8c5e3e078aaf53b5b5574122e1-62-14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268760"/>
            <a:ext cx="3857072" cy="27363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10" descr="http://img.qwled.com/i/11c711a5d57863e31f9d74b0f0849ac4.jpg"/>
          <p:cNvPicPr>
            <a:picLocks noChangeAspect="1" noChangeArrowheads="1"/>
          </p:cNvPicPr>
          <p:nvPr/>
        </p:nvPicPr>
        <p:blipFill>
          <a:blip r:embed="rId4" cstate="print"/>
          <a:srcRect r="53461" b="60689"/>
          <a:stretch>
            <a:fillRect/>
          </a:stretch>
        </p:blipFill>
        <p:spPr bwMode="auto">
          <a:xfrm>
            <a:off x="467544" y="1196752"/>
            <a:ext cx="3731324" cy="27363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7" name="Прямая со стрелкой 6"/>
          <p:cNvCxnSpPr/>
          <p:nvPr/>
        </p:nvCxnSpPr>
        <p:spPr>
          <a:xfrm>
            <a:off x="4572000" y="764704"/>
            <a:ext cx="0" cy="23762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572000" y="764704"/>
            <a:ext cx="2088232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2699792" y="764704"/>
            <a:ext cx="1872208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dirty="0" smtClean="0">
                <a:latin typeface="Georgia" pitchFamily="18" charset="0"/>
              </a:rPr>
              <a:t>Водомерка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772816"/>
            <a:ext cx="33123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Georgia" pitchFamily="18" charset="0"/>
              </a:rPr>
              <a:t>На поверхности воды 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летом обитает,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Под корой, без суеты, 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зиму коротает.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Ход её длиннющих ног – 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водной глади мерка.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Кто б скользить ещё так мог? 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Только…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2770" name="AutoShape 2" descr="http://im1-tub-ru.yandex.net/i?id=fc8c23b6675b3ecc755ccb3730ca1ffa-103-144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771" name="Picture 3" descr="C:\Users\Людмила\Downloads\i (9).jpg"/>
          <p:cNvPicPr>
            <a:picLocks noChangeAspect="1" noChangeArrowheads="1"/>
          </p:cNvPicPr>
          <p:nvPr/>
        </p:nvPicPr>
        <p:blipFill>
          <a:blip r:embed="rId2" cstate="print"/>
          <a:srcRect l="10535" b="8929"/>
          <a:stretch>
            <a:fillRect/>
          </a:stretch>
        </p:blipFill>
        <p:spPr bwMode="auto">
          <a:xfrm>
            <a:off x="3203848" y="1556792"/>
            <a:ext cx="5724127" cy="40324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08920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324544" y="5949280"/>
            <a:ext cx="9468544" cy="1087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3200"/>
              </a:spcBef>
              <a:buClr>
                <a:srgbClr val="EBEBEB"/>
              </a:buClr>
              <a:buSzPct val="75000"/>
            </a:pPr>
            <a:r>
              <a:rPr lang="ru-RU" sz="2000" dirty="0" smtClean="0">
                <a:latin typeface="Georgia" pitchFamily="18" charset="0"/>
              </a:rPr>
              <a:t>       Насекомые живут везде. В пустынях и тропиках, в тайге и  Антарктиде.</a:t>
            </a:r>
          </a:p>
          <a:p>
            <a:pPr marL="342900" indent="-342900">
              <a:spcBef>
                <a:spcPts val="3200"/>
              </a:spcBef>
              <a:buClr>
                <a:srgbClr val="EBEBEB"/>
              </a:buClr>
              <a:buSzPct val="75000"/>
            </a:pP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2699792" y="404664"/>
            <a:ext cx="36724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rgbClr val="333300"/>
                </a:solidFill>
                <a:latin typeface="Georgia" pitchFamily="18" charset="0"/>
              </a:rPr>
              <a:t>Насекомые</a:t>
            </a:r>
            <a:endParaRPr lang="ru-RU" sz="4400" dirty="0">
              <a:solidFill>
                <a:srgbClr val="333300"/>
              </a:solidFill>
              <a:latin typeface="Georgia" pitchFamily="18" charset="0"/>
            </a:endParaRPr>
          </a:p>
        </p:txBody>
      </p:sp>
      <p:pic>
        <p:nvPicPr>
          <p:cNvPr id="2050" name="Picture 2" descr="http://im1-tub-ru.yandex.net/i?id=6371b7b78f5efe318fe3b3f65c9e6e55-143-144&amp;n=21"/>
          <p:cNvPicPr>
            <a:picLocks noChangeAspect="1" noChangeArrowheads="1"/>
          </p:cNvPicPr>
          <p:nvPr/>
        </p:nvPicPr>
        <p:blipFill>
          <a:blip r:embed="rId2" cstate="print"/>
          <a:srcRect t="10345" r="6174"/>
          <a:stretch>
            <a:fillRect/>
          </a:stretch>
        </p:blipFill>
        <p:spPr bwMode="auto">
          <a:xfrm>
            <a:off x="6236538" y="980728"/>
            <a:ext cx="2727950" cy="21602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4" name="Picture 6" descr="http://media1.klops.ru/imagecache/biger/e/5/3/e53624a42ee2d3216d2fb2f3fd2ccdd9.jpg"/>
          <p:cNvPicPr>
            <a:picLocks noChangeAspect="1" noChangeArrowheads="1"/>
          </p:cNvPicPr>
          <p:nvPr/>
        </p:nvPicPr>
        <p:blipFill>
          <a:blip r:embed="rId3" cstate="print"/>
          <a:srcRect l="5506"/>
          <a:stretch>
            <a:fillRect/>
          </a:stretch>
        </p:blipFill>
        <p:spPr bwMode="auto">
          <a:xfrm>
            <a:off x="179512" y="3356992"/>
            <a:ext cx="3080716" cy="22101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2" name="Picture 4" descr="http://im1-tub-ru.yandex.net/i?id=6c63128996114b1ff8c2564aef6d4339-108-144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1772816"/>
            <a:ext cx="4291677" cy="268229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535781" y="142875"/>
            <a:ext cx="8071322" cy="1509117"/>
          </a:xfrm>
        </p:spPr>
        <p:txBody>
          <a:bodyPr>
            <a:normAutofit/>
          </a:bodyPr>
          <a:lstStyle/>
          <a:p>
            <a:r>
              <a:rPr lang="ru-RU" dirty="0">
                <a:latin typeface="Georgia" pitchFamily="18" charset="0"/>
              </a:rPr>
              <a:t>Основные признаки насекомого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idx="1"/>
          </p:nvPr>
        </p:nvSpPr>
        <p:spPr>
          <a:xfrm>
            <a:off x="323528" y="2204864"/>
            <a:ext cx="3168352" cy="3096344"/>
          </a:xfrm>
        </p:spPr>
        <p:txBody>
          <a:bodyPr/>
          <a:lstStyle/>
          <a:p>
            <a:pPr marL="241093" indent="-241093">
              <a:spcBef>
                <a:spcPts val="2250"/>
              </a:spcBef>
              <a:buClr>
                <a:srgbClr val="EBEBEB"/>
              </a:buClr>
              <a:buSzPct val="75000"/>
              <a:buNone/>
            </a:pPr>
            <a:r>
              <a:rPr lang="ru-RU" sz="2000" dirty="0" smtClean="0"/>
              <a:t>    Шесть </a:t>
            </a:r>
            <a:r>
              <a:rPr lang="ru-RU" sz="2000" dirty="0"/>
              <a:t>ног</a:t>
            </a:r>
          </a:p>
          <a:p>
            <a:pPr marL="241093" indent="-241093">
              <a:spcBef>
                <a:spcPts val="2250"/>
              </a:spcBef>
              <a:buClr>
                <a:srgbClr val="EBEBEB"/>
              </a:buClr>
              <a:buSzPct val="75000"/>
              <a:buNone/>
            </a:pPr>
            <a:r>
              <a:rPr lang="ru-RU" sz="2000" dirty="0" smtClean="0"/>
              <a:t>    Три </a:t>
            </a:r>
            <a:r>
              <a:rPr lang="ru-RU" sz="2000" dirty="0"/>
              <a:t>части тела - </a:t>
            </a:r>
            <a:r>
              <a:rPr lang="ru-RU" sz="2000" dirty="0" smtClean="0"/>
              <a:t>голова, грудь, брюшко</a:t>
            </a:r>
            <a:endParaRPr lang="ru-RU" sz="2000" dirty="0"/>
          </a:p>
          <a:p>
            <a:pPr marL="241093" indent="-241093">
              <a:spcBef>
                <a:spcPts val="2250"/>
              </a:spcBef>
              <a:buClr>
                <a:srgbClr val="EBEBEB"/>
              </a:buClr>
              <a:buSzPct val="75000"/>
              <a:buNone/>
            </a:pPr>
            <a:r>
              <a:rPr lang="ru-RU" sz="2000" dirty="0" smtClean="0"/>
              <a:t>    В </a:t>
            </a:r>
            <a:r>
              <a:rPr lang="ru-RU" sz="2000" dirty="0"/>
              <a:t>большинстве случаев у насекомых есть крылья</a:t>
            </a:r>
            <a:endParaRPr lang="ru-RU" dirty="0"/>
          </a:p>
        </p:txBody>
      </p:sp>
      <p:pic>
        <p:nvPicPr>
          <p:cNvPr id="13316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5010671" y="3970363"/>
            <a:ext cx="1658689" cy="53578"/>
          </a:xfrm>
          <a:prstGeom prst="rect">
            <a:avLst/>
          </a:prstGeom>
          <a:noFill/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</p:pic>
      <p:pic>
        <p:nvPicPr>
          <p:cNvPr id="13317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5483945" y="3970363"/>
            <a:ext cx="1658689" cy="53578"/>
          </a:xfrm>
          <a:prstGeom prst="rect">
            <a:avLst/>
          </a:prstGeom>
          <a:noFill/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</p:pic>
      <p:sp>
        <p:nvSpPr>
          <p:cNvPr id="13319" name="AutoShape 7"/>
          <p:cNvSpPr>
            <a:spLocks/>
          </p:cNvSpPr>
          <p:nvPr/>
        </p:nvSpPr>
        <p:spPr bwMode="auto">
          <a:xfrm>
            <a:off x="7859242" y="5949280"/>
            <a:ext cx="1284758" cy="47215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17" tIns="35717" rIns="35717" bIns="35717" anchor="ctr"/>
          <a:lstStyle/>
          <a:p>
            <a:r>
              <a:rPr lang="ru-RU" b="1" dirty="0">
                <a:solidFill>
                  <a:srgbClr val="D41D0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Голова</a:t>
            </a:r>
            <a:endParaRPr lang="ru-RU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321" name="AutoShape 9"/>
          <p:cNvSpPr>
            <a:spLocks/>
          </p:cNvSpPr>
          <p:nvPr/>
        </p:nvSpPr>
        <p:spPr bwMode="auto">
          <a:xfrm>
            <a:off x="5148064" y="5877272"/>
            <a:ext cx="1055936" cy="47215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17" tIns="35717" rIns="35717" bIns="35717" anchor="ctr"/>
          <a:lstStyle/>
          <a:p>
            <a:r>
              <a:rPr lang="ru-RU" b="1" dirty="0">
                <a:solidFill>
                  <a:srgbClr val="D41D0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Грудь</a:t>
            </a:r>
            <a:endParaRPr lang="ru-RU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323" name="AutoShape 11"/>
          <p:cNvSpPr>
            <a:spLocks/>
          </p:cNvSpPr>
          <p:nvPr/>
        </p:nvSpPr>
        <p:spPr bwMode="auto">
          <a:xfrm>
            <a:off x="2843808" y="6093296"/>
            <a:ext cx="1489025" cy="47215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17" tIns="35717" rIns="35717" bIns="35717" anchor="ctr"/>
          <a:lstStyle/>
          <a:p>
            <a:r>
              <a:rPr lang="ru-RU" b="1" dirty="0">
                <a:solidFill>
                  <a:srgbClr val="D41D0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Брюшко</a:t>
            </a:r>
            <a:endParaRPr lang="ru-RU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329" name="AutoShape 17"/>
          <p:cNvSpPr>
            <a:spLocks/>
          </p:cNvSpPr>
          <p:nvPr/>
        </p:nvSpPr>
        <p:spPr bwMode="auto">
          <a:xfrm>
            <a:off x="8502180" y="2269257"/>
            <a:ext cx="269006" cy="47215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17" tIns="35717" rIns="35717" bIns="35717" anchor="ctr"/>
          <a:lstStyle/>
          <a:p>
            <a:endParaRPr lang="ru-RU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026" name="Picture 2" descr="C:\Users\Людмила\Downloads\жу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844824"/>
            <a:ext cx="4704523" cy="3528392"/>
          </a:xfrm>
          <a:prstGeom prst="rect">
            <a:avLst/>
          </a:prstGeom>
          <a:noFill/>
        </p:spPr>
      </p:pic>
      <p:sp>
        <p:nvSpPr>
          <p:cNvPr id="13318" name="AutoShape 6"/>
          <p:cNvSpPr>
            <a:spLocks/>
          </p:cNvSpPr>
          <p:nvPr/>
        </p:nvSpPr>
        <p:spPr bwMode="auto">
          <a:xfrm rot="14032872">
            <a:off x="7206764" y="4651314"/>
            <a:ext cx="1626382" cy="753443"/>
          </a:xfrm>
          <a:prstGeom prst="rightArrow">
            <a:avLst>
              <a:gd name="adj1" fmla="val 32000"/>
              <a:gd name="adj2" fmla="val 64036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endParaRPr lang="ru-RU" sz="21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320" name="AutoShape 8"/>
          <p:cNvSpPr>
            <a:spLocks/>
          </p:cNvSpPr>
          <p:nvPr/>
        </p:nvSpPr>
        <p:spPr bwMode="auto">
          <a:xfrm rot="17969550">
            <a:off x="4772846" y="4546577"/>
            <a:ext cx="2015283" cy="754559"/>
          </a:xfrm>
          <a:prstGeom prst="rightArrow">
            <a:avLst>
              <a:gd name="adj1" fmla="val 32000"/>
              <a:gd name="adj2" fmla="val 63897"/>
            </a:avLst>
          </a:prstGeom>
          <a:gradFill rotWithShape="0">
            <a:gsLst>
              <a:gs pos="0">
                <a:srgbClr val="D03317"/>
              </a:gs>
              <a:gs pos="100000">
                <a:srgbClr val="A21415"/>
              </a:gs>
            </a:gsLst>
            <a:lin ang="5400000"/>
          </a:gradFill>
          <a:ln w="12700" cap="flat" cmpd="sng">
            <a:noFill/>
            <a:prstDash val="solid"/>
            <a:miter lim="0"/>
            <a:headEnd/>
            <a:tailEnd/>
          </a:ln>
          <a:effectLst>
            <a:outerShdw dist="25400" dir="5400000" algn="ctr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endParaRPr lang="ru-RU" sz="21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322" name="AutoShape 10"/>
          <p:cNvSpPr>
            <a:spLocks/>
          </p:cNvSpPr>
          <p:nvPr/>
        </p:nvSpPr>
        <p:spPr bwMode="auto">
          <a:xfrm rot="18359254">
            <a:off x="2593356" y="4304439"/>
            <a:ext cx="3081820" cy="753442"/>
          </a:xfrm>
          <a:prstGeom prst="rightArrow">
            <a:avLst>
              <a:gd name="adj1" fmla="val 32000"/>
              <a:gd name="adj2" fmla="val 63992"/>
            </a:avLst>
          </a:prstGeom>
          <a:gradFill rotWithShape="0">
            <a:gsLst>
              <a:gs pos="0">
                <a:srgbClr val="D03317"/>
              </a:gs>
              <a:gs pos="100000">
                <a:srgbClr val="A21415"/>
              </a:gs>
            </a:gsLst>
            <a:lin ang="5400000"/>
          </a:gradFill>
          <a:ln w="12700" cap="flat" cmpd="sng">
            <a:noFill/>
            <a:prstDash val="solid"/>
            <a:miter lim="0"/>
            <a:headEnd/>
            <a:tailEnd/>
          </a:ln>
          <a:effectLst>
            <a:outerShdw dist="25400" dir="5400000" algn="ctr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endParaRPr lang="ru-RU" sz="21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333300"/>
                </a:solidFill>
                <a:latin typeface="Georgia" pitchFamily="18" charset="0"/>
              </a:rPr>
              <a:t>Какое из этих животных </a:t>
            </a:r>
            <a:r>
              <a:rPr lang="ru-RU" dirty="0" smtClean="0">
                <a:solidFill>
                  <a:srgbClr val="C00000"/>
                </a:solidFill>
                <a:latin typeface="Georgia" pitchFamily="18" charset="0"/>
              </a:rPr>
              <a:t>не насекомое</a:t>
            </a:r>
            <a:r>
              <a:rPr lang="ru-RU" dirty="0" smtClean="0">
                <a:solidFill>
                  <a:srgbClr val="333300"/>
                </a:solidFill>
                <a:latin typeface="Georgia" pitchFamily="18" charset="0"/>
              </a:rPr>
              <a:t>?</a:t>
            </a:r>
            <a:endParaRPr lang="ru-RU" dirty="0">
              <a:solidFill>
                <a:srgbClr val="333300"/>
              </a:solidFill>
              <a:latin typeface="Georgia" pitchFamily="18" charset="0"/>
            </a:endParaRPr>
          </a:p>
        </p:txBody>
      </p:sp>
      <p:pic>
        <p:nvPicPr>
          <p:cNvPr id="20484" name="Picture 4" descr="https://encrypted-tbn0.gstatic.com/images?q=tbn:ANd9GcT7oJJ7hASvn2iAw4kME_e5Lfb3_nh7IAFAnyYiwnFBH8ThM5MziA"/>
          <p:cNvPicPr>
            <a:picLocks noChangeAspect="1" noChangeArrowheads="1"/>
          </p:cNvPicPr>
          <p:nvPr/>
        </p:nvPicPr>
        <p:blipFill>
          <a:blip r:embed="rId2" cstate="print"/>
          <a:srcRect l="5755" t="5076" b="6088"/>
          <a:stretch>
            <a:fillRect/>
          </a:stretch>
        </p:blipFill>
        <p:spPr bwMode="auto">
          <a:xfrm>
            <a:off x="971600" y="1556792"/>
            <a:ext cx="3436497" cy="24482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488" name="Picture 8" descr="http://im1-tub-ru.yandex.net/i?id=3327beb989859b23b881605781540c72-41-14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149080"/>
            <a:ext cx="3428345" cy="246751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490" name="Picture 10" descr="http://im3-tub-ru.yandex.net/i?id=9be0fba265b1c51f2400a3f7330315af-59-144&amp;n=21"/>
          <p:cNvPicPr>
            <a:picLocks noChangeAspect="1" noChangeArrowheads="1"/>
          </p:cNvPicPr>
          <p:nvPr/>
        </p:nvPicPr>
        <p:blipFill>
          <a:blip r:embed="rId4" cstate="print"/>
          <a:srcRect l="2083" t="5037" b="9333"/>
          <a:stretch>
            <a:fillRect/>
          </a:stretch>
        </p:blipFill>
        <p:spPr bwMode="auto">
          <a:xfrm>
            <a:off x="971600" y="4221088"/>
            <a:ext cx="3456384" cy="23762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492" name="Picture 12" descr="https://encrypted-tbn0.gstatic.com/images?q=tbn:ANd9GcRcE9Ac5faUuh46eeey6LKSyfPhgQU4S4nakB0DlXPXHd-yrb_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1556792"/>
            <a:ext cx="3384376" cy="23762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5148064" y="1556792"/>
            <a:ext cx="3312368" cy="2304256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5148064" y="1628800"/>
            <a:ext cx="3312368" cy="2304256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188640"/>
            <a:ext cx="59766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Georgia" pitchFamily="18" charset="0"/>
              </a:rPr>
              <a:t>Питание насекомых</a:t>
            </a:r>
            <a:endParaRPr lang="ru-RU" sz="4400" dirty="0"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5661248"/>
            <a:ext cx="8317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3200"/>
              </a:spcBef>
              <a:buClr>
                <a:srgbClr val="EBEBEB"/>
              </a:buClr>
              <a:buSzPct val="75000"/>
            </a:pPr>
            <a:r>
              <a:rPr lang="ru-RU" dirty="0" smtClean="0"/>
              <a:t>      </a:t>
            </a:r>
            <a:r>
              <a:rPr lang="ru-RU" dirty="0" smtClean="0">
                <a:latin typeface="Georgia" pitchFamily="18" charset="0"/>
              </a:rPr>
              <a:t>Чем только не питаются насекомые! Бабочки - нектаром цветов, тараканы - хлебом, мухи - мясом, комары – кровью.</a:t>
            </a:r>
          </a:p>
        </p:txBody>
      </p:sp>
      <p:pic>
        <p:nvPicPr>
          <p:cNvPr id="16386" name="Picture 2" descr="http://www.infoniac.ru/upload/medialibrary/442/442d03b5163a67da6610104642c471b6.jpg"/>
          <p:cNvPicPr>
            <a:picLocks noChangeAspect="1" noChangeArrowheads="1"/>
          </p:cNvPicPr>
          <p:nvPr/>
        </p:nvPicPr>
        <p:blipFill>
          <a:blip r:embed="rId2" cstate="print"/>
          <a:srcRect l="6314" t="19720" r="24501"/>
          <a:stretch>
            <a:fillRect/>
          </a:stretch>
        </p:blipFill>
        <p:spPr bwMode="auto">
          <a:xfrm>
            <a:off x="3419872" y="1196752"/>
            <a:ext cx="2655298" cy="205569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1" descr="42.jpg"/>
          <p:cNvPicPr>
            <a:picLocks noChangeAspect="1"/>
          </p:cNvPicPr>
          <p:nvPr/>
        </p:nvPicPr>
        <p:blipFill>
          <a:blip r:embed="rId3" cstate="print"/>
          <a:srcRect l="9840" t="-1854" r="28590" b="-120"/>
          <a:stretch>
            <a:fillRect/>
          </a:stretch>
        </p:blipFill>
        <p:spPr bwMode="auto">
          <a:xfrm>
            <a:off x="6300192" y="1412776"/>
            <a:ext cx="2664296" cy="40324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388" name="Picture 4" descr="http://im3-tub-ru.yandex.net/i?id=847c796d9cbb2ee097d2de47b7b1b682-20-144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3573016"/>
            <a:ext cx="2664296" cy="19442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390" name="Picture 6" descr="http://portal.azertag.az/sites/default/files/bab6.jpg"/>
          <p:cNvPicPr>
            <a:picLocks noChangeAspect="1" noChangeArrowheads="1"/>
          </p:cNvPicPr>
          <p:nvPr/>
        </p:nvPicPr>
        <p:blipFill>
          <a:blip r:embed="rId5" cstate="print"/>
          <a:srcRect l="11551" r="32138"/>
          <a:stretch>
            <a:fillRect/>
          </a:stretch>
        </p:blipFill>
        <p:spPr bwMode="auto">
          <a:xfrm>
            <a:off x="395536" y="1340768"/>
            <a:ext cx="2789370" cy="40324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373216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Georgia" pitchFamily="18" charset="0"/>
              </a:rPr>
              <a:t> Тип питания зависит от жизненной стадии. Например, гусеница-личинка питается листьями, а бабочка – нектаром</a:t>
            </a:r>
            <a:endParaRPr lang="ru-RU" dirty="0"/>
          </a:p>
        </p:txBody>
      </p:sp>
      <p:pic>
        <p:nvPicPr>
          <p:cNvPr id="17410" name="Picture 2" descr="http://kartinki-cvetov.ru/images/nasekom/nasekomye-23.jpg"/>
          <p:cNvPicPr>
            <a:picLocks noChangeAspect="1" noChangeArrowheads="1"/>
          </p:cNvPicPr>
          <p:nvPr/>
        </p:nvPicPr>
        <p:blipFill>
          <a:blip r:embed="rId2" cstate="print"/>
          <a:srcRect l="29744" r="13803"/>
          <a:stretch>
            <a:fillRect/>
          </a:stretch>
        </p:blipFill>
        <p:spPr bwMode="auto">
          <a:xfrm>
            <a:off x="4860032" y="476672"/>
            <a:ext cx="3960440" cy="43924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7412" name="Picture 4" descr="https://encrypted-tbn1.gstatic.com/images?q=tbn:ANd9GcRFxhCr3fKL6anPBj7ScEpmmTAlKqywqyXwDniBc0gLqg8Uf_4H"/>
          <p:cNvPicPr>
            <a:picLocks noChangeAspect="1" noChangeArrowheads="1"/>
          </p:cNvPicPr>
          <p:nvPr/>
        </p:nvPicPr>
        <p:blipFill>
          <a:blip r:embed="rId3" cstate="print"/>
          <a:srcRect l="21521" r="6450"/>
          <a:stretch>
            <a:fillRect/>
          </a:stretch>
        </p:blipFill>
        <p:spPr bwMode="auto">
          <a:xfrm>
            <a:off x="395536" y="476672"/>
            <a:ext cx="4032448" cy="43924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88640"/>
            <a:ext cx="69127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Georgia" pitchFamily="18" charset="0"/>
              </a:rPr>
              <a:t>Насекомые защищаются</a:t>
            </a:r>
            <a:endParaRPr lang="ru-RU" sz="4400" dirty="0"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908720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3200"/>
              </a:spcBef>
              <a:buClr>
                <a:srgbClr val="EBEBEB"/>
              </a:buClr>
              <a:buSzPct val="75000"/>
            </a:pPr>
            <a:r>
              <a:rPr lang="ru-RU" dirty="0" smtClean="0">
                <a:latin typeface="Georgia" pitchFamily="18" charset="0"/>
              </a:rPr>
              <a:t>Чтобы спастись от врагов, у насекомых выработались защитные механизмы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6381328"/>
            <a:ext cx="2952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3200"/>
              </a:spcBef>
              <a:buClr>
                <a:srgbClr val="EBEBEB"/>
              </a:buClr>
              <a:buSzPct val="75000"/>
            </a:pPr>
            <a:r>
              <a:rPr lang="ru-RU" dirty="0" smtClean="0">
                <a:latin typeface="Georgia" pitchFamily="18" charset="0"/>
              </a:rPr>
              <a:t>Маскировочная окраска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5" name="Picture 1" descr="Gastropacha_quercifolia_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12776"/>
            <a:ext cx="3672408" cy="22682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1" descr="Locust_mimicry.jpg"/>
          <p:cNvPicPr>
            <a:picLocks noChangeAspect="1"/>
          </p:cNvPicPr>
          <p:nvPr/>
        </p:nvPicPr>
        <p:blipFill>
          <a:blip r:embed="rId3" cstate="print"/>
          <a:srcRect t="26398"/>
          <a:stretch>
            <a:fillRect/>
          </a:stretch>
        </p:blipFill>
        <p:spPr bwMode="auto">
          <a:xfrm>
            <a:off x="683568" y="4149080"/>
            <a:ext cx="3672408" cy="22322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1" descr="butterfly-0055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412776"/>
            <a:ext cx="3456384" cy="230929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5436096" y="3789040"/>
            <a:ext cx="3384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3200"/>
              </a:spcBef>
              <a:buClr>
                <a:srgbClr val="EBEBEB"/>
              </a:buClr>
              <a:buSzPct val="75000"/>
            </a:pPr>
            <a:r>
              <a:rPr lang="ru-RU" dirty="0" smtClean="0">
                <a:latin typeface="Georgia" pitchFamily="18" charset="0"/>
              </a:rPr>
              <a:t>Отпугивающая окраска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3717032"/>
            <a:ext cx="53242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3200"/>
              </a:spcBef>
              <a:buClr>
                <a:srgbClr val="EBEBEB"/>
              </a:buClr>
              <a:buSzPct val="75000"/>
            </a:pPr>
            <a:r>
              <a:rPr lang="ru-RU" dirty="0" smtClean="0">
                <a:latin typeface="Georgia" pitchFamily="18" charset="0"/>
              </a:rPr>
              <a:t>Маскировочная форма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96136" y="6381328"/>
            <a:ext cx="3672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3200"/>
              </a:spcBef>
              <a:buClr>
                <a:srgbClr val="EBEBEB"/>
              </a:buClr>
              <a:buSzPct val="75000"/>
            </a:pPr>
            <a:r>
              <a:rPr lang="ru-RU" dirty="0" smtClean="0">
                <a:latin typeface="Georgia" pitchFamily="18" charset="0"/>
              </a:rPr>
              <a:t>Использование яда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19458" name="Picture 2" descr="http://im2-tub-ru.yandex.net/i?id=20cdd2753871256751e6ed88966fe4e1-120-144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4221088"/>
            <a:ext cx="3384376" cy="21678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Georgia" pitchFamily="18" charset="0"/>
              </a:rPr>
              <a:t>Стрекоза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00201"/>
            <a:ext cx="4824536" cy="110871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Голубой </a:t>
            </a:r>
            <a:r>
              <a:rPr lang="ru-RU" dirty="0" err="1" smtClean="0"/>
              <a:t>аэропланчик</a:t>
            </a:r>
            <a:r>
              <a:rPr lang="ru-RU" dirty="0" smtClean="0"/>
              <a:t> сел на жёлтый одуванчик?</a:t>
            </a:r>
            <a:endParaRPr lang="ru-RU" dirty="0"/>
          </a:p>
        </p:txBody>
      </p:sp>
      <p:pic>
        <p:nvPicPr>
          <p:cNvPr id="1026" name="Picture 2" descr="http://im1-tub-ru.yandex.net/i?id=d22dc1c5c5a3fdd20cb8de17e50299a3-10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996952"/>
            <a:ext cx="4320480" cy="32403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268760"/>
            <a:ext cx="3454921" cy="498012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Базис</Template>
  <TotalTime>648</TotalTime>
  <Words>386</Words>
  <Application>Microsoft Office PowerPoint</Application>
  <PresentationFormat>Экран (4:3)</PresentationFormat>
  <Paragraphs>55</Paragraphs>
  <Slides>21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Corbel</vt:lpstr>
      <vt:lpstr>Georgia</vt:lpstr>
      <vt:lpstr>Helvetica Neue</vt:lpstr>
      <vt:lpstr>Times New Roman</vt:lpstr>
      <vt:lpstr>Wingdings</vt:lpstr>
      <vt:lpstr>Базис</vt:lpstr>
      <vt:lpstr>«НАСЕКОМЫЕ»</vt:lpstr>
      <vt:lpstr>Презентация PowerPoint</vt:lpstr>
      <vt:lpstr>Презентация PowerPoint</vt:lpstr>
      <vt:lpstr>Основные признаки насекомого</vt:lpstr>
      <vt:lpstr>Какое из этих животных не насекомое?</vt:lpstr>
      <vt:lpstr>Презентация PowerPoint</vt:lpstr>
      <vt:lpstr>Презентация PowerPoint</vt:lpstr>
      <vt:lpstr>Презентация PowerPoint</vt:lpstr>
      <vt:lpstr>Стрекоза</vt:lpstr>
      <vt:lpstr>Презентация PowerPoint</vt:lpstr>
      <vt:lpstr>Пчела</vt:lpstr>
      <vt:lpstr>Презентация PowerPoint</vt:lpstr>
      <vt:lpstr>Презентация PowerPoint</vt:lpstr>
      <vt:lpstr>Кузнечик</vt:lpstr>
      <vt:lpstr>Презентация PowerPoint</vt:lpstr>
      <vt:lpstr>Как устроен муравейник</vt:lpstr>
      <vt:lpstr>Светлячок</vt:lpstr>
      <vt:lpstr>Оса</vt:lpstr>
      <vt:lpstr>Таракан</vt:lpstr>
      <vt:lpstr>Водомерка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Людмила</dc:creator>
  <cp:lastModifiedBy>Home</cp:lastModifiedBy>
  <cp:revision>81</cp:revision>
  <dcterms:created xsi:type="dcterms:W3CDTF">2015-02-05T17:30:43Z</dcterms:created>
  <dcterms:modified xsi:type="dcterms:W3CDTF">2025-05-20T16:48:33Z</dcterms:modified>
</cp:coreProperties>
</file>