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85" r:id="rId5"/>
    <p:sldId id="258" r:id="rId6"/>
    <p:sldId id="279" r:id="rId7"/>
    <p:sldId id="262" r:id="rId8"/>
    <p:sldId id="263" r:id="rId9"/>
    <p:sldId id="264" r:id="rId10"/>
    <p:sldId id="265" r:id="rId11"/>
    <p:sldId id="266" r:id="rId12"/>
    <p:sldId id="288" r:id="rId13"/>
    <p:sldId id="281" r:id="rId14"/>
    <p:sldId id="268" r:id="rId15"/>
    <p:sldId id="291" r:id="rId16"/>
    <p:sldId id="277" r:id="rId17"/>
    <p:sldId id="275" r:id="rId18"/>
    <p:sldId id="269" r:id="rId19"/>
    <p:sldId id="270" r:id="rId20"/>
    <p:sldId id="301" r:id="rId21"/>
    <p:sldId id="271" r:id="rId22"/>
    <p:sldId id="299" r:id="rId23"/>
    <p:sldId id="297" r:id="rId24"/>
    <p:sldId id="293" r:id="rId25"/>
    <p:sldId id="296" r:id="rId26"/>
    <p:sldId id="292" r:id="rId27"/>
    <p:sldId id="295" r:id="rId28"/>
    <p:sldId id="294" r:id="rId29"/>
    <p:sldId id="283" r:id="rId30"/>
    <p:sldId id="26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3E2E-2E9F-456E-AA61-08599FDC8B87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803E-5C26-4BC7-A248-3AFC3A7EB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23E1-7DEA-4ED2-A320-816233F046FF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4989-933B-44CA-936C-A32221016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0870-FF7F-45EB-BAC3-B08F01E32898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0326-A5D3-47B4-B570-3642B01D9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82FF-5771-4151-82E6-3BDC05E0AF79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C330-BA37-45B3-9BA2-719ED6954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C9AD-FA19-416F-B27D-B0EE350FB9AF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4A9C-C2F1-4EE8-8899-9E78B4C2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409E-A02A-432F-B9F1-6EF2618F45CD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BD52-8ED6-4D5C-9D88-BA80201F1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D387-D975-415F-85CF-9F6E68E92BF8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B2B4-D677-4AB7-B0E8-74CE7DC34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DAFD-60C7-48D9-B6AD-81212FF463B4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0418-3EFE-47FD-BADD-7656475E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6573-A787-4658-9543-5891FE4BA50B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BA21-64CA-4D60-A44B-46754664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2866-5D3D-463A-A7E5-4524D03A32F5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315E-B570-45E4-8533-D83550FA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2E5D-8206-4602-A640-5000BE5862E9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66B2-B22B-41C6-92AD-F415619D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8975A-BC99-4A70-A9A8-81CE8AF82008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D9C0F0-99D8-47AC-A592-702BE6173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http://linda6035.ucoz.ru/_ld/2/83969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1714500"/>
            <a:ext cx="8501063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143125"/>
            <a:ext cx="8286750" cy="335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907" y="3426619"/>
            <a:ext cx="8501062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4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6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cs typeface="Arial" charset="0"/>
              </a:rPr>
              <a:t>Рождество Христово.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cs typeface="Arial" charset="0"/>
              </a:rPr>
              <a:t>События  и  традиции</a:t>
            </a: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Подготовила: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Воспитатель: Сергиенко В. И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317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5143500"/>
            <a:ext cx="15001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98"/>
          <a:stretch>
            <a:fillRect/>
          </a:stretch>
        </p:blipFill>
        <p:spPr bwMode="auto">
          <a:xfrm>
            <a:off x="7215188" y="5286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ttp://cbslytkarino.ru/wp-content/uploads/2013/12/a48728ee813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285750"/>
            <a:ext cx="3976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just"/>
            <a:r>
              <a:rPr lang="ru-RU" sz="2400">
                <a:latin typeface="Constantia" pitchFamily="18" charset="0"/>
              </a:rPr>
              <a:t>В небесах в этот момент появилось множество ангелов. Они славили Бога пением: «Слава Богу на небесах, и на земле…». Всё вокруг светилось.</a:t>
            </a:r>
          </a:p>
          <a:p>
            <a:pPr algn="just"/>
            <a:r>
              <a:rPr lang="ru-RU" sz="2400">
                <a:latin typeface="Constantia" pitchFamily="18" charset="0"/>
              </a:rPr>
              <a:t>Когда же ангелы вернулись на небеса, землю снова окутала тьма.</a:t>
            </a:r>
          </a:p>
        </p:txBody>
      </p:sp>
      <p:pic>
        <p:nvPicPr>
          <p:cNvPr id="22531" name="Picture 4" descr="Инна Кияткина. Рождество Христово. Ико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0"/>
            <a:ext cx="40703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just"/>
            <a:r>
              <a:rPr lang="ru-RU" sz="2400">
                <a:latin typeface="Constantia" pitchFamily="18" charset="0"/>
              </a:rPr>
              <a:t>Второй вестью о рождении Сына Божьего была звезда. Она появилась в небе и была самой яркой. Её увидели восточные мудрецы — волхвы. Они догадались, что звезда означает истинное  чудо -  на Землю пришёл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Сын Божий  Мессия. </a:t>
            </a:r>
          </a:p>
          <a:p>
            <a:pPr algn="just"/>
            <a:r>
              <a:rPr lang="ru-RU" sz="2400">
                <a:latin typeface="Constantia" pitchFamily="18" charset="0"/>
              </a:rPr>
              <a:t>И тогда  они решили пойти за ней. </a:t>
            </a:r>
          </a:p>
        </p:txBody>
      </p:sp>
      <p:pic>
        <p:nvPicPr>
          <p:cNvPr id="23555" name="Picture 2" descr="Евангельский рассказ о необыкновенной звезде, восшедшей&#10;над Вифлеемом, уже более 2000 лет волнует человечество. В&#10;древние ...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8875" y="214313"/>
            <a:ext cx="48228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just"/>
            <a:r>
              <a:rPr lang="ru-RU" sz="2400">
                <a:latin typeface="Constantia" pitchFamily="18" charset="0"/>
              </a:rPr>
              <a:t>Удивительная звезда привела их к Иисусу. Они увидели Марию с Ребёнком на руках и подарили Младенцу подарки: золото, ладан и миро. А потом назвали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Его Царём Неба и Земли. </a:t>
            </a:r>
          </a:p>
          <a:p>
            <a:pPr algn="just"/>
            <a:r>
              <a:rPr lang="ru-RU" sz="2400">
                <a:latin typeface="Constantia" pitchFamily="18" charset="0"/>
              </a:rPr>
              <a:t>Так родился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Иисус Христос, Сын Божий, Спаситель </a:t>
            </a:r>
            <a:r>
              <a:rPr lang="ru-RU" sz="2400">
                <a:latin typeface="Constantia" pitchFamily="18" charset="0"/>
              </a:rPr>
              <a:t>мира.</a:t>
            </a:r>
          </a:p>
        </p:txBody>
      </p:sp>
      <p:pic>
        <p:nvPicPr>
          <p:cNvPr id="24579" name="Picture 6" descr="http://i029.radikal.ru/0910/5f/57a3452549a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57438" y="82550"/>
            <a:ext cx="39560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98"/>
          <a:stretch>
            <a:fillRect/>
          </a:stretch>
        </p:blipFill>
        <p:spPr bwMode="auto">
          <a:xfrm>
            <a:off x="285750" y="24288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98"/>
          <a:stretch>
            <a:fillRect/>
          </a:stretch>
        </p:blipFill>
        <p:spPr bwMode="auto">
          <a:xfrm>
            <a:off x="7286625" y="24288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8"/>
          <p:cNvSpPr>
            <a:spLocks noChangeArrowheads="1"/>
          </p:cNvSpPr>
          <p:nvPr/>
        </p:nvSpPr>
        <p:spPr bwMode="auto">
          <a:xfrm>
            <a:off x="357188" y="214313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Constantia" pitchFamily="18" charset="0"/>
              </a:rPr>
              <a:t>Традиции праздника на Кубани.</a:t>
            </a:r>
          </a:p>
          <a:p>
            <a:pPr algn="ctr"/>
            <a:endParaRPr lang="ru-RU" sz="2400">
              <a:latin typeface="Constantia" pitchFamily="18" charset="0"/>
            </a:endParaRPr>
          </a:p>
        </p:txBody>
      </p:sp>
      <p:pic>
        <p:nvPicPr>
          <p:cNvPr id="25603" name="Picture 2" descr="http://4.bp.blogspot.com/-YNJ7VFwSYT4/Usmqo4XCcXI/AAAAAAAAAb4/z1PGUEHvYfA/s1600/%D1%80%D0%BE%D0%B6%D0%B4%D0%B5%D1%81%D1%82%D0%B2%D0%BE+%D0%BA%D0%B0%D1%80%D1%82%D0%B8%D0%BD%D0%B0+%D0%90.%D0%9B%D1%8F%D1%85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2000250"/>
            <a:ext cx="7215188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3643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14313" y="285750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357188" y="5857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85750" y="500062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357188" y="2357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 rot="-846496">
            <a:off x="285750" y="42862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Constantia" pitchFamily="18" charset="0"/>
              </a:rPr>
              <a:t>Подготовка к празднику.</a:t>
            </a:r>
          </a:p>
          <a:p>
            <a:r>
              <a:rPr lang="ru-RU" sz="2400">
                <a:latin typeface="Constantia" pitchFamily="18" charset="0"/>
              </a:rPr>
              <a:t>Подготовка к празднику начиналась за 40 дней до 7 января. Это – Рождественский пост . Рождественский пост установлен для того, чтобы люди ко дню Рождества Христова очистили себя покаянием, молитвою и постом и с чистым сердцем встретили  праздник. </a:t>
            </a:r>
          </a:p>
          <a:p>
            <a:r>
              <a:rPr lang="ru-RU" sz="2400">
                <a:latin typeface="Constantia" pitchFamily="18" charset="0"/>
              </a:rPr>
              <a:t>Последний  день поста называется </a:t>
            </a:r>
            <a:r>
              <a:rPr lang="ru-RU" sz="2400">
                <a:solidFill>
                  <a:srgbClr val="FF0000"/>
                </a:solidFill>
                <a:latin typeface="Constantia" pitchFamily="18" charset="0"/>
              </a:rPr>
              <a:t>Сочельник.</a:t>
            </a:r>
          </a:p>
        </p:txBody>
      </p:sp>
      <p:pic>
        <p:nvPicPr>
          <p:cNvPr id="2662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286625" y="464343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0" y="2786063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0" y="492918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http://www.pravoslavie.ru/sas/image/100257/25777.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000375"/>
            <a:ext cx="50720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286625" y="24288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Constantia" pitchFamily="18" charset="0"/>
              </a:rPr>
              <a:t>Рождественский сочельник .</a:t>
            </a:r>
          </a:p>
          <a:p>
            <a:pPr algn="just"/>
            <a:r>
              <a:rPr lang="ru-RU" sz="2400">
                <a:latin typeface="Constantia" pitchFamily="18" charset="0"/>
              </a:rPr>
              <a:t>Сочельник  приходится на 6 января и считается днём усиленного приготовления к празднику Рождества Христова. </a:t>
            </a:r>
          </a:p>
          <a:p>
            <a:pPr algn="just"/>
            <a:r>
              <a:rPr lang="ru-RU" sz="2400">
                <a:latin typeface="Constantia" pitchFamily="18" charset="0"/>
              </a:rPr>
              <a:t>Пока мама готовила праздничный ужин, дети ждали появления первой звезды. В сочельник до «вечерней звезды», то есть до вечера ничего не ели и не садились за стол. </a:t>
            </a:r>
          </a:p>
          <a:p>
            <a:pPr algn="ctr"/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765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000875" y="5286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2571750" y="435768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4929188" y="4286250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214313" y="5286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Как только звезда появлялась в небе, начинался </a:t>
            </a:r>
            <a:r>
              <a:rPr lang="ru-RU" sz="2400">
                <a:solidFill>
                  <a:srgbClr val="FF0000"/>
                </a:solidFill>
                <a:latin typeface="Constantia" pitchFamily="18" charset="0"/>
              </a:rPr>
              <a:t>Сочельник</a:t>
            </a:r>
            <a:r>
              <a:rPr lang="ru-RU" sz="2400">
                <a:latin typeface="Constantia" pitchFamily="18" charset="0"/>
              </a:rPr>
              <a:t>. </a:t>
            </a:r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8675" name="Picture 2" descr="http://img-fotki.yandex.ru/get/4101/yes06.ab/0_1d3ae_95c99af4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571500"/>
            <a:ext cx="594201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3500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4786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221456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571500" y="100012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072438" y="54292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001000" y="400050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001000" y="2500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7929563" y="92868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Тогда отец вносил в дом сено. Хозяйка стелила его на стол. (Ведь именно на сено положили маленького Иисуса!) Из этого сена делали гнёздышко, в которое ставили горшок с кутьёй.</a:t>
            </a:r>
          </a:p>
          <a:p>
            <a:pPr algn="ctr"/>
            <a:r>
              <a:rPr lang="ru-RU" sz="2400">
                <a:latin typeface="Constantia" pitchFamily="18" charset="0"/>
              </a:rPr>
              <a:t> </a:t>
            </a:r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9699" name="Picture 2" descr="http://kpravda.com/wp-content/uploads/2012/01/mary_christm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88"/>
            <a:ext cx="40147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Рождественский рецепт куть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500188"/>
            <a:ext cx="460375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1285875" y="5857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3929063" y="5929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5929313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771525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nstantia" pitchFamily="18" charset="0"/>
              </a:rPr>
              <a:t>Перед ужином зажигали восковую свечу и все вместе вслух радостно и торжественно молились .</a:t>
            </a:r>
          </a:p>
          <a:p>
            <a:pPr algn="just"/>
            <a:r>
              <a:rPr lang="ru-RU" sz="2400">
                <a:latin typeface="Constantia" pitchFamily="18" charset="0"/>
              </a:rPr>
              <a:t>И только после молитвы можно было начинать ужин. </a:t>
            </a:r>
          </a:p>
        </p:txBody>
      </p:sp>
      <p:pic>
        <p:nvPicPr>
          <p:cNvPr id="30723" name="Picture 2" descr="http://hronika.info/uploads/posts/2015-01/1420549552_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571625"/>
            <a:ext cx="6819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3500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357188" y="507206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85750" y="2500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28625" y="13573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Самое важное блюдо на столе —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кутья. </a:t>
            </a:r>
            <a:r>
              <a:rPr lang="ru-RU" sz="2400">
                <a:latin typeface="Constantia" pitchFamily="18" charset="0"/>
              </a:rPr>
              <a:t>Готовили её из пшеницы или риса добавляли мак, орехи, изюм и мёд. Говорили, что это истинная пища Бога. </a:t>
            </a:r>
          </a:p>
          <a:p>
            <a:pPr algn="ctr"/>
            <a:r>
              <a:rPr lang="ru-RU" sz="2400">
                <a:latin typeface="Constantia" pitchFamily="18" charset="0"/>
              </a:rPr>
              <a:t>Стол был постный. Кроме кутьи, по обычаю подавали  рыбу, голубцы, блины, соленья, винегрет и другие блюда всего </a:t>
            </a:r>
            <a:r>
              <a:rPr lang="ru-RU" sz="2800">
                <a:latin typeface="Constantia" pitchFamily="18" charset="0"/>
              </a:rPr>
              <a:t>12 </a:t>
            </a:r>
            <a:r>
              <a:rPr lang="ru-RU" sz="2400">
                <a:latin typeface="Constantia" pitchFamily="18" charset="0"/>
              </a:rPr>
              <a:t>по числу апостолов. Еду запивали узваром — компотом из сухофруктов. На десерт подавали сладкие пироги. </a:t>
            </a:r>
          </a:p>
          <a:p>
            <a:pPr algn="ctr"/>
            <a:r>
              <a:rPr lang="ru-RU" sz="2400">
                <a:latin typeface="Constantia" pitchFamily="18" charset="0"/>
              </a:rPr>
              <a:t>Мясные блюда ставились на стол лишь в Рождество,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7 января.</a:t>
            </a:r>
          </a:p>
        </p:txBody>
      </p:sp>
      <p:pic>
        <p:nvPicPr>
          <p:cNvPr id="31747" name="Picture 2" descr="http://www.wonderfulnature.ru/photo/Christmas/Christmas_tradition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1438"/>
            <a:ext cx="47053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mage.zn.ua/media/images/300x200/Jan2013/505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0525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5857875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400050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2214563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500063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6"/>
          <a:srcRect r="12"/>
          <a:stretch>
            <a:fillRect/>
          </a:stretch>
        </p:blipFill>
        <p:spPr bwMode="auto">
          <a:xfrm>
            <a:off x="7786688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http://linda6035.ucoz.ru/_ld/2/8396955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85938" y="1857375"/>
            <a:ext cx="7072312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168FDA"/>
                </a:solidFill>
              </a:rPr>
              <a:t>Цель:  </a:t>
            </a:r>
            <a:r>
              <a:rPr lang="ru-RU" sz="3600" dirty="0">
                <a:solidFill>
                  <a:srgbClr val="168FDA"/>
                </a:solidFill>
              </a:rPr>
              <a:t>расширить и углубить знания о православном празднике Рождества Христова, его истории и   значении;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168FDA"/>
                </a:solidFill>
              </a:rPr>
              <a:t> приобщиться  к традициям отечественной культуры. </a:t>
            </a:r>
          </a:p>
        </p:txBody>
      </p:sp>
      <p:pic>
        <p:nvPicPr>
          <p:cNvPr id="14340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214938"/>
            <a:ext cx="15001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15001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.imgur.com/xggROb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857375"/>
            <a:ext cx="15001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cbslytkarino.ru/wp-content/uploads/2013/12/a48728ee813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85750"/>
            <a:ext cx="3976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500563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28625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9" descr="C:\Users\Пользователь\Desktop\фф\SAM_21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43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5000" y="500063"/>
            <a:ext cx="3286125" cy="2128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Я помогаю маме и бабушке готовить к рождественскому столу  салат и кутью.</a:t>
            </a:r>
          </a:p>
        </p:txBody>
      </p:sp>
      <p:pic>
        <p:nvPicPr>
          <p:cNvPr id="32774" name="Рисунок 12" descr="C:\Users\Пользователь\Desktop\фф\SAM_21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2928938"/>
            <a:ext cx="48577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0050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После домашнего Сочельника дети шли к своим крёстным родителям,  несли  им кутью,  а крёстные с нетерпением ждали маленьких крестников. Они угощали их, дарили конфеты, деньги.</a:t>
            </a:r>
          </a:p>
        </p:txBody>
      </p:sp>
      <p:pic>
        <p:nvPicPr>
          <p:cNvPr id="33795" name="Picture 4" descr="Сочельник и Свя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071688"/>
            <a:ext cx="52149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638" y="3536950"/>
            <a:ext cx="1905001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28625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В Рождественскую ночь во всех храмах проходят праздничные богослужения.  Самое главное совершается в Москве в Храме Христа Спасителя </a:t>
            </a:r>
            <a:r>
              <a:rPr lang="ru-RU" sz="320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200">
                <a:latin typeface="Constantia" pitchFamily="18" charset="0"/>
              </a:rPr>
              <a:t>Святейшим  Патриархом  всея Руси.</a:t>
            </a:r>
            <a:endParaRPr lang="ru-RU" sz="320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3200">
                <a:latin typeface="Constantia" pitchFamily="18" charset="0"/>
              </a:rPr>
              <a:t> </a:t>
            </a:r>
          </a:p>
          <a:p>
            <a:pPr algn="ctr"/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481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286625" y="4929188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0" y="4214813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429500" y="2643188"/>
            <a:ext cx="17145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285750" y="2286000"/>
            <a:ext cx="1655763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http://p2.patriarchia.ru/2015/01/07/1236124893/2P20150107-VSN_8354-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2500313"/>
            <a:ext cx="5429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p2.patriarchia.ru/2014/04/11/1237261702/2P20130107-NOV_8831-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FF0000"/>
                </a:solidFill>
                <a:latin typeface="Constantia" pitchFamily="18" charset="0"/>
              </a:rPr>
              <a:t>Святки.</a:t>
            </a:r>
            <a:endParaRPr lang="ru-RU" sz="7200">
              <a:latin typeface="Constantia" pitchFamily="18" charset="0"/>
            </a:endParaRPr>
          </a:p>
          <a:p>
            <a:pPr algn="ctr"/>
            <a:r>
              <a:rPr lang="ru-RU" sz="2400">
                <a:latin typeface="Constantia" pitchFamily="18" charset="0"/>
              </a:rPr>
              <a:t>12 дней после праздника Рождества Христова до Крещения называют Святками, то  есть Святыми  днями.  Это самый весёлый из зимних праздников.</a:t>
            </a:r>
          </a:p>
          <a:p>
            <a:pPr algn="ctr"/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686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5572125" y="528637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2143125" y="500062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6072188" y="2928938"/>
            <a:ext cx="2786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571500" y="2643188"/>
            <a:ext cx="2720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evpatori.ru/wp-content/uploads/2013/01/%D1%81%D0%B2%D1%8F%D1%82%D0%BA%D0%B8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85750" y="0"/>
            <a:ext cx="88582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FF0000"/>
                </a:solidFill>
                <a:latin typeface="Constantia" pitchFamily="18" charset="0"/>
              </a:rPr>
              <a:t>Колядки.</a:t>
            </a:r>
          </a:p>
          <a:p>
            <a:r>
              <a:rPr lang="ru-RU" sz="2400">
                <a:latin typeface="Constantia" pitchFamily="18" charset="0"/>
              </a:rPr>
              <a:t>Особой традицией Святок на Руси являлось колядование. Молодежь и дети ходили по дворам, славили Христа, высказывали хозяевам добрые пожелания в наступающем году. </a:t>
            </a:r>
          </a:p>
          <a:p>
            <a:r>
              <a:rPr lang="ru-RU" sz="2400">
                <a:latin typeface="Constantia" pitchFamily="18" charset="0"/>
              </a:rPr>
              <a:t>Хозяева раздавали колядовщикам угощение и подарки. Считалось, чем больше раздашь угощений, тем богаче будешь.</a:t>
            </a:r>
          </a:p>
          <a:p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3891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14375" y="4000500"/>
            <a:ext cx="2720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5786438" y="3929063"/>
            <a:ext cx="2720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tarotaro.ru/portal/sites/default/files/pics/articles/inner/0_7628d_1b78c16f_xl.jpg?1358434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357188" y="0"/>
            <a:ext cx="8286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Constantia" pitchFamily="18" charset="0"/>
              </a:rPr>
              <a:t>Вывод.</a:t>
            </a:r>
          </a:p>
          <a:p>
            <a:pPr algn="just"/>
            <a:r>
              <a:rPr lang="ru-RU" sz="2400">
                <a:latin typeface="Constantia" pitchFamily="18" charset="0"/>
              </a:rPr>
              <a:t>Рождество Христово – один из значимых  религиозных праздников . </a:t>
            </a:r>
          </a:p>
          <a:p>
            <a:pPr algn="just"/>
            <a:r>
              <a:rPr lang="ru-RU" sz="2400">
                <a:latin typeface="Constantia" pitchFamily="18" charset="0"/>
              </a:rPr>
              <a:t>Его называют « Матерью всех праздников». </a:t>
            </a:r>
          </a:p>
          <a:p>
            <a:pPr algn="just"/>
            <a:r>
              <a:rPr lang="ru-RU" sz="2400">
                <a:latin typeface="Constantia" pitchFamily="18" charset="0"/>
              </a:rPr>
              <a:t> Значение  его велико тем, что наше  летосчисление мы ведём от Рождества Христова. </a:t>
            </a:r>
          </a:p>
          <a:p>
            <a:pPr algn="just"/>
            <a:r>
              <a:rPr lang="ru-RU" sz="2400">
                <a:latin typeface="Constantia" pitchFamily="18" charset="0"/>
              </a:rPr>
              <a:t>С рождением Сына Божьего у людей появился пример для подражания. </a:t>
            </a:r>
          </a:p>
          <a:p>
            <a:pPr algn="just"/>
            <a:r>
              <a:rPr lang="ru-RU" sz="2400">
                <a:latin typeface="Constantia" pitchFamily="18" charset="0"/>
              </a:rPr>
              <a:t>Мы стремимся быть похожими на него, стремимся совершать  добрые дела и быть милосердными.</a:t>
            </a:r>
          </a:p>
          <a:p>
            <a:pPr algn="just"/>
            <a:r>
              <a:rPr lang="ru-RU" sz="2400">
                <a:latin typeface="Constantia" pitchFamily="18" charset="0"/>
              </a:rPr>
              <a:t> В этом и есть нравственный смысл Рождества.</a:t>
            </a:r>
          </a:p>
        </p:txBody>
      </p:sp>
      <p:pic>
        <p:nvPicPr>
          <p:cNvPr id="4096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1000125" y="5286375"/>
            <a:ext cx="1447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3929063" y="5214938"/>
            <a:ext cx="1587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4"/>
          <a:srcRect r="98"/>
          <a:stretch>
            <a:fillRect/>
          </a:stretch>
        </p:blipFill>
        <p:spPr bwMode="auto">
          <a:xfrm>
            <a:off x="7643813" y="5219700"/>
            <a:ext cx="15001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8"/>
          <p:cNvSpPr>
            <a:spLocks noChangeArrowheads="1"/>
          </p:cNvSpPr>
          <p:nvPr/>
        </p:nvSpPr>
        <p:spPr bwMode="auto">
          <a:xfrm>
            <a:off x="357188" y="0"/>
            <a:ext cx="85725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Arno Pro"/>
              </a:rPr>
              <a:t>Есть праздник, что светлее всех других,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Есть день, когда весь мир добром лучится -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Ведь в Рождество все может приключиться,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Чтоб изменить теченье дней иных...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/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День дарит веру всем, надежду и любовь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На то, что будем жить в добре и счастье.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Спеши творить добро, открой души покров</a:t>
            </a:r>
            <a:br>
              <a:rPr lang="ru-RU" sz="3600" b="1">
                <a:solidFill>
                  <a:srgbClr val="FF0000"/>
                </a:solidFill>
                <a:latin typeface="Arno Pro"/>
              </a:rPr>
            </a:br>
            <a:r>
              <a:rPr lang="ru-RU" sz="3600" b="1">
                <a:solidFill>
                  <a:srgbClr val="FF0000"/>
                </a:solidFill>
                <a:latin typeface="Arno Pro"/>
              </a:rPr>
              <a:t>И помолись за всех, кто может быть несчастлив.</a:t>
            </a:r>
          </a:p>
          <a:p>
            <a:pPr algn="ctr"/>
            <a:endParaRPr lang="ru-RU" sz="3600" b="1">
              <a:solidFill>
                <a:srgbClr val="FF0000"/>
              </a:solidFill>
              <a:latin typeface="Arno Pro"/>
            </a:endParaRPr>
          </a:p>
        </p:txBody>
      </p:sp>
      <p:pic>
        <p:nvPicPr>
          <p:cNvPr id="41987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775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http://natusik.ucoz.ru/krasota/elovaya-vet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5162550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714875" y="5857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714625" y="5786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http://linda6035.ucoz.ru/_ld/2/839695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285750"/>
            <a:ext cx="87153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72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7200" b="1">
                <a:solidFill>
                  <a:srgbClr val="FF0000"/>
                </a:solidFill>
                <a:latin typeface="Constantia" pitchFamily="18" charset="0"/>
              </a:rPr>
              <a:t>Гипотеза.</a:t>
            </a:r>
          </a:p>
          <a:p>
            <a:pPr algn="ctr"/>
            <a:r>
              <a:rPr lang="ru-RU" sz="3600">
                <a:latin typeface="Constantia" pitchFamily="18" charset="0"/>
              </a:rPr>
              <a:t>Рождество Христово – один из наиболее значимых праздников, с которым связаны народные обычаи и традиции, сохранившиеся до наших дней, благодаря вере и бережному отношению к опыту  наших  предков . </a:t>
            </a:r>
          </a:p>
          <a:p>
            <a:pPr algn="ctr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Есть праздник, что светлее всех других,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Есть день, когда весь мир добром лучится -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Ведь в Рождество все может приключиться,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Чтоб изменить теченье дней иных...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/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День дарит веру всем, надежду и любовь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На то, что будем жить в добре и счастье.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Спеши творить добро, открой души покров</a:t>
            </a:r>
            <a:br>
              <a:rPr lang="ru-RU" sz="2400">
                <a:latin typeface="Constantia" pitchFamily="18" charset="0"/>
              </a:rPr>
            </a:br>
            <a:r>
              <a:rPr lang="ru-RU" sz="2400">
                <a:latin typeface="Constantia" pitchFamily="18" charset="0"/>
              </a:rPr>
              <a:t>И помолись за всех, кто может быть несчастлив.</a:t>
            </a:r>
          </a:p>
          <a:p>
            <a:pPr algn="ctr"/>
            <a:endParaRPr lang="ru-RU" sz="2400">
              <a:latin typeface="Constantia" pitchFamily="18" charset="0"/>
            </a:endParaRPr>
          </a:p>
        </p:txBody>
      </p:sp>
      <p:pic>
        <p:nvPicPr>
          <p:cNvPr id="43011" name="Picture 4" descr="http://nesvizh.by/uploads/posts/2013-12/1387902733_schastlivogo-rozhdes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6643688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4143375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28600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85750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7929563" y="6132513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286750" y="378618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286750" y="2357438"/>
            <a:ext cx="857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8143875" y="14287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0" y="4714875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14313" y="285750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" descr="http://ronda-white.com/wp-content/uploads/2011/07/Untitled-1.png"/>
          <p:cNvPicPr>
            <a:picLocks noChangeAspect="1" noChangeArrowheads="1"/>
          </p:cNvPicPr>
          <p:nvPr/>
        </p:nvPicPr>
        <p:blipFill>
          <a:blip r:embed="rId5"/>
          <a:srcRect r="12"/>
          <a:stretch>
            <a:fillRect/>
          </a:stretch>
        </p:blipFill>
        <p:spPr bwMode="auto">
          <a:xfrm>
            <a:off x="214313" y="1428750"/>
            <a:ext cx="857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Содержимое 3" descr="http://linda6035.ucoz.ru/_ld/2/83969557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14500"/>
            <a:ext cx="7500938" cy="385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168FDA"/>
              </a:solidFill>
            </a:endParaRPr>
          </a:p>
        </p:txBody>
      </p:sp>
      <p:pic>
        <p:nvPicPr>
          <p:cNvPr id="16388" name="Picture 2" descr="Картинка 196 из 21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"/>
            <a:ext cx="83391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0" y="0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FF0000"/>
                </a:solidFill>
                <a:latin typeface="Constantia" pitchFamily="18" charset="0"/>
              </a:rPr>
              <a:t>История праздника.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8"/>
          <p:cNvSpPr>
            <a:spLocks noChangeArrowheads="1"/>
          </p:cNvSpPr>
          <p:nvPr/>
        </p:nvSpPr>
        <p:spPr bwMode="auto">
          <a:xfrm>
            <a:off x="357188" y="1214438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ru-RU" sz="2400">
                <a:solidFill>
                  <a:srgbClr val="FF0000"/>
                </a:solidFill>
                <a:latin typeface="Constantia" pitchFamily="18" charset="0"/>
              </a:rPr>
              <a:t>Рождество Христово называют «матерью всех праздников». </a:t>
            </a:r>
          </a:p>
          <a:p>
            <a:r>
              <a:rPr lang="ru-RU" sz="2400">
                <a:latin typeface="Constantia" pitchFamily="18" charset="0"/>
              </a:rPr>
              <a:t>Рождество — праздник в честь рождения Иисуса Христа. Празднуют его </a:t>
            </a:r>
            <a:r>
              <a:rPr lang="ru-RU" sz="2400">
                <a:solidFill>
                  <a:srgbClr val="FF0000"/>
                </a:solidFill>
                <a:latin typeface="Constantia" pitchFamily="18" charset="0"/>
              </a:rPr>
              <a:t>7 </a:t>
            </a:r>
            <a:r>
              <a:rPr lang="ru-RU" sz="2400">
                <a:latin typeface="Constantia" pitchFamily="18" charset="0"/>
              </a:rPr>
              <a:t>января. </a:t>
            </a:r>
          </a:p>
          <a:p>
            <a:r>
              <a:rPr lang="ru-RU" sz="2400">
                <a:latin typeface="Constantia" pitchFamily="18" charset="0"/>
              </a:rPr>
              <a:t>Ночь накануне Рождества считается волшебной. Если загадать желание и попросить Бога, оно обязательно сбудется. Только желание должно быть обязательно добрым и мудрым. Ведь  доброте и мудрости учил людей Иисус Христос. </a:t>
            </a:r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7411" name="Picture 2" descr="http://www.pravmir.ru/wp-content/uploads/2014/01/image.826.x.7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0"/>
            <a:ext cx="3251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ru-RU" sz="2400" b="1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Чудо Рождества.</a:t>
            </a:r>
          </a:p>
          <a:p>
            <a:pPr algn="just"/>
            <a:r>
              <a:rPr lang="ru-RU" sz="2400">
                <a:latin typeface="Constantia" pitchFamily="18" charset="0"/>
              </a:rPr>
              <a:t>Чудо Рождества — в том, что первый и единый раз навеки вечные непорочная Дева родила Ребёнка. Весть о рождении Иисуса Сына Божьего ей принёс Ангел.</a:t>
            </a:r>
          </a:p>
          <a:p>
            <a:pPr algn="just"/>
            <a:r>
              <a:rPr lang="ru-RU" sz="2400">
                <a:latin typeface="Constantia" pitchFamily="18" charset="0"/>
              </a:rPr>
              <a:t> Мария и её муж Иосиф с нетерпением ждали Божье дитя.</a:t>
            </a:r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435" name="AutoShape 2" descr="http://i.imgur.com/wJWg2Z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436" name="Picture 4" descr="http://i.imgur.com/wJWg2Z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14313"/>
            <a:ext cx="37147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В тот год римский император Август захотел узнать, сколько людей живёт в его стране.</a:t>
            </a:r>
          </a:p>
          <a:p>
            <a:r>
              <a:rPr lang="ru-RU" sz="2400">
                <a:latin typeface="Constantia" pitchFamily="18" charset="0"/>
              </a:rPr>
              <a:t>Он приказал всем жителям пойти на перепись. Мария с Иосифом отправились в город Вифлеем. </a:t>
            </a:r>
            <a:endParaRPr lang="ru-RU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9459" name="Picture 2" descr="http://player.myshared.ru/467717/data/images/img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42875"/>
            <a:ext cx="84772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endParaRPr lang="ru-RU" sz="2400">
              <a:latin typeface="Constantia" pitchFamily="18" charset="0"/>
            </a:endParaRPr>
          </a:p>
          <a:p>
            <a:pPr algn="ctr"/>
            <a:r>
              <a:rPr lang="ru-RU" sz="2400">
                <a:latin typeface="Constantia" pitchFamily="18" charset="0"/>
              </a:rPr>
              <a:t>В Вифлееме они задержались  из за больших очередей на перепись. Пришлось искать ночлег. Все места были заняты. Рядом нашли только пещеру — вертеп, куда в плохую погоду пастухи загоняли своих овец. Там и заночевали. </a:t>
            </a:r>
          </a:p>
          <a:p>
            <a:pPr algn="ctr"/>
            <a:r>
              <a:rPr lang="ru-RU" sz="2400">
                <a:latin typeface="Constantia" pitchFamily="18" charset="0"/>
              </a:rPr>
              <a:t>Именно в ту ночь у Марии родился Сын. Она завернула </a:t>
            </a:r>
            <a:r>
              <a:rPr lang="ru-RU" sz="2400" b="1">
                <a:solidFill>
                  <a:srgbClr val="FF0000"/>
                </a:solidFill>
                <a:latin typeface="Constantia" pitchFamily="18" charset="0"/>
              </a:rPr>
              <a:t>Мессию (Спасителя) </a:t>
            </a:r>
            <a:r>
              <a:rPr lang="ru-RU" sz="2400">
                <a:latin typeface="Constantia" pitchFamily="18" charset="0"/>
              </a:rPr>
              <a:t>в подол и положила в ясли с сеном.</a:t>
            </a:r>
          </a:p>
        </p:txBody>
      </p:sp>
      <p:pic>
        <p:nvPicPr>
          <p:cNvPr id="20483" name="Picture 2" descr="http://ic.pics.livejournal.com/gadeguga/31695600/25005/25005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0"/>
            <a:ext cx="3786187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http://newpix.ru/wp-content/uploads/2012/11/new-year-textur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572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endParaRPr lang="ru-RU" sz="2400">
              <a:latin typeface="Constantia" pitchFamily="18" charset="0"/>
            </a:endParaRPr>
          </a:p>
          <a:p>
            <a:r>
              <a:rPr lang="ru-RU" sz="2400">
                <a:latin typeface="Constantia" pitchFamily="18" charset="0"/>
              </a:rPr>
              <a:t>Неподалёку стерегли свою отару пастухи. Вдруг они увидели яркий свет. К ним с небес спустился Ангел:</a:t>
            </a:r>
          </a:p>
          <a:p>
            <a:r>
              <a:rPr lang="ru-RU" sz="2400">
                <a:latin typeface="Constantia" pitchFamily="18" charset="0"/>
              </a:rPr>
              <a:t>— Не бойтесь! Я принёс вам добрую весть. Бог послал Своего Сына на землю, чтобы спасти людей от грехов. Пойдите в Вифлеем. Там вы увидите Его, спеленатого в яслях!</a:t>
            </a:r>
          </a:p>
        </p:txBody>
      </p:sp>
      <p:pic>
        <p:nvPicPr>
          <p:cNvPr id="21507" name="Picture 2" descr="http://blezzy-bounce.narod.ru/images/rasta/ange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2863"/>
            <a:ext cx="3571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771</TotalTime>
  <Words>878</Words>
  <Application>Microsoft Office PowerPoint</Application>
  <PresentationFormat>Экран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Arno Pro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84</cp:revision>
  <dcterms:created xsi:type="dcterms:W3CDTF">2015-12-13T13:12:42Z</dcterms:created>
  <dcterms:modified xsi:type="dcterms:W3CDTF">2025-01-23T07:52:22Z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2841245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